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59" r:id="rId2"/>
    <p:sldId id="260" r:id="rId3"/>
    <p:sldId id="261" r:id="rId4"/>
    <p:sldId id="270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Rockwell" panose="02060603020205020403" pitchFamily="18" charset="0"/>
      <p:regular r:id="rId21"/>
      <p:bold r:id="rId22"/>
      <p:italic r:id="rId23"/>
      <p:boldItalic r:id="rId2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20.4.2021.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3947" y="3553737"/>
            <a:ext cx="5852760" cy="24688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dirty="0">
                <a:latin typeface="+mn-lt"/>
              </a:rPr>
              <a:t>1.OPĆA OBILJEŽJA EUROPE</a:t>
            </a:r>
            <a:br>
              <a:rPr lang="hr-HR" sz="3400" dirty="0">
                <a:latin typeface="+mn-lt"/>
              </a:rPr>
            </a:br>
            <a:br>
              <a:rPr lang="en-US" sz="3400" dirty="0"/>
            </a:br>
            <a:r>
              <a:rPr lang="en-US" sz="6700" dirty="0" err="1">
                <a:latin typeface="+mn-lt"/>
              </a:rPr>
              <a:t>Kontinent</a:t>
            </a:r>
            <a:br>
              <a:rPr lang="hr-HR" sz="6700" dirty="0">
                <a:latin typeface="+mn-lt"/>
              </a:rPr>
            </a:br>
            <a:r>
              <a:rPr lang="en-US" sz="6700" dirty="0">
                <a:latin typeface="+mn-lt"/>
              </a:rPr>
              <a:t> </a:t>
            </a:r>
            <a:r>
              <a:rPr lang="en-US" sz="6700" dirty="0" err="1">
                <a:latin typeface="+mn-lt"/>
              </a:rPr>
              <a:t>na</a:t>
            </a:r>
            <a:r>
              <a:rPr lang="en-US" sz="6700" dirty="0">
                <a:latin typeface="+mn-lt"/>
              </a:rPr>
              <a:t> </a:t>
            </a:r>
            <a:br>
              <a:rPr lang="hr-HR" sz="6700" dirty="0">
                <a:latin typeface="+mn-lt"/>
              </a:rPr>
            </a:br>
            <a:r>
              <a:rPr lang="en-US" sz="6700" dirty="0" err="1">
                <a:latin typeface="+mn-lt"/>
              </a:rPr>
              <a:t>kojem</a:t>
            </a:r>
            <a:r>
              <a:rPr lang="en-US" sz="6700" dirty="0">
                <a:latin typeface="+mn-lt"/>
              </a:rPr>
              <a:t> </a:t>
            </a:r>
            <a:br>
              <a:rPr lang="hr-HR" sz="6700" dirty="0">
                <a:latin typeface="+mn-lt"/>
              </a:rPr>
            </a:br>
            <a:r>
              <a:rPr lang="en-US" sz="6700" dirty="0" err="1">
                <a:latin typeface="+mn-lt"/>
              </a:rPr>
              <a:t>živimo</a:t>
            </a:r>
            <a:endParaRPr lang="en-US" sz="3400" dirty="0">
              <a:latin typeface="+mn-lt"/>
            </a:endParaRPr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2B7EE650-9508-4324-B50C-95ED59DB4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" r="-2" b="-2"/>
          <a:stretch/>
        </p:blipFill>
        <p:spPr>
          <a:xfrm>
            <a:off x="127527" y="1521358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829F366-8125-4C6E-8CC6-CD7FB96D7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70" y="1334854"/>
            <a:ext cx="3657917" cy="73768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08AD2FB-7634-421C-9000-933006997783}"/>
              </a:ext>
            </a:extLst>
          </p:cNvPr>
          <p:cNvSpPr txBox="1"/>
          <p:nvPr/>
        </p:nvSpPr>
        <p:spPr>
          <a:xfrm>
            <a:off x="429270" y="2451284"/>
            <a:ext cx="6094378" cy="2803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Odnos prema bližem ili daljem prostoru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Središte kopnene polutke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Najpovoljniji položaj prema ostalim najrazvijenijim i najnaseljenijim prostorima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Promotri kartu i usporedi udaljenost Europe od ostalih najnaseljenijih prostora (smeđa boja)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4ADEA71-3567-4B13-A1F7-45C43DC47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48" y="1499177"/>
            <a:ext cx="4627265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dijagonalni kutovi 2">
            <a:extLst>
              <a:ext uri="{FF2B5EF4-FFF2-40B4-BE49-F238E27FC236}">
                <a16:creationId xmlns:a16="http://schemas.microsoft.com/office/drawing/2014/main" id="{1053789B-CC8A-464B-9461-A374A663918F}"/>
              </a:ext>
            </a:extLst>
          </p:cNvPr>
          <p:cNvSpPr/>
          <p:nvPr/>
        </p:nvSpPr>
        <p:spPr>
          <a:xfrm>
            <a:off x="316848" y="2832048"/>
            <a:ext cx="3579185" cy="725864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Geografski položaj Europe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9738F7D-A050-4D42-A497-AB6AA15DE897}"/>
              </a:ext>
            </a:extLst>
          </p:cNvPr>
          <p:cNvSpPr txBox="1"/>
          <p:nvPr/>
        </p:nvSpPr>
        <p:spPr>
          <a:xfrm>
            <a:off x="353506" y="4267267"/>
            <a:ext cx="6094428" cy="134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Posljedice: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veliko raskrižje svjetskih tokova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uspješnost europskog gospodarstvo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53D4C3B-0B91-4617-ACBF-C899C761E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42" y="2216960"/>
            <a:ext cx="7273158" cy="3724979"/>
          </a:xfrm>
          <a:prstGeom prst="rect">
            <a:avLst/>
          </a:prstGeom>
        </p:spPr>
      </p:pic>
      <p:sp>
        <p:nvSpPr>
          <p:cNvPr id="7" name="Elipsa 6">
            <a:extLst>
              <a:ext uri="{FF2B5EF4-FFF2-40B4-BE49-F238E27FC236}">
                <a16:creationId xmlns:a16="http://schemas.microsoft.com/office/drawing/2014/main" id="{F4A6A8F1-3E09-473B-9A58-191898AE80CE}"/>
              </a:ext>
            </a:extLst>
          </p:cNvPr>
          <p:cNvSpPr/>
          <p:nvPr/>
        </p:nvSpPr>
        <p:spPr>
          <a:xfrm>
            <a:off x="5354425" y="2375555"/>
            <a:ext cx="2187018" cy="12066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31F822CE-5247-457F-AC88-340C7D84D23B}"/>
              </a:ext>
            </a:extLst>
          </p:cNvPr>
          <p:cNvSpPr/>
          <p:nvPr/>
        </p:nvSpPr>
        <p:spPr>
          <a:xfrm>
            <a:off x="9587060" y="2912882"/>
            <a:ext cx="1734532" cy="14800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C3F81CBF-EF05-48EB-9869-DD9B394CE7DC}"/>
              </a:ext>
            </a:extLst>
          </p:cNvPr>
          <p:cNvSpPr/>
          <p:nvPr/>
        </p:nvSpPr>
        <p:spPr>
          <a:xfrm>
            <a:off x="8101477" y="3942794"/>
            <a:ext cx="1444025" cy="32447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Sueski kanal</a:t>
            </a:r>
          </a:p>
        </p:txBody>
      </p:sp>
      <p:cxnSp>
        <p:nvCxnSpPr>
          <p:cNvPr id="10" name="Poveznik: zakrivljeno 9">
            <a:extLst>
              <a:ext uri="{FF2B5EF4-FFF2-40B4-BE49-F238E27FC236}">
                <a16:creationId xmlns:a16="http://schemas.microsoft.com/office/drawing/2014/main" id="{8669FBFB-12E2-4648-866A-2884B364B98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715650" y="3455447"/>
            <a:ext cx="513796" cy="460903"/>
          </a:xfrm>
          <a:prstGeom prst="curvedConnector3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0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074" y="1245848"/>
            <a:ext cx="9144000" cy="1655763"/>
          </a:xfrm>
        </p:spPr>
        <p:txBody>
          <a:bodyPr/>
          <a:lstStyle/>
          <a:p>
            <a:r>
              <a:rPr lang="hr-HR" dirty="0"/>
              <a:t>Pitanja za ponavljanje</a:t>
            </a:r>
            <a:endParaRPr lang="x-none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760F7D7-0052-40C4-9F97-7EE0D4F90994}"/>
              </a:ext>
            </a:extLst>
          </p:cNvPr>
          <p:cNvSpPr txBox="1"/>
          <p:nvPr/>
        </p:nvSpPr>
        <p:spPr>
          <a:xfrm>
            <a:off x="697583" y="2590247"/>
            <a:ext cx="8434633" cy="3319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 pomoć geografske karte navedite dogovorenu granicu između Europe i Azije.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Popunite tablicu.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Obrazložite geografski položaj Europe i njegove posljedice na razvoj gospodarstva.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A31274B-DCFB-49E6-97FE-AB207A38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34" y="3956390"/>
            <a:ext cx="6133108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97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29" y="1382819"/>
            <a:ext cx="9686042" cy="1655763"/>
          </a:xfrm>
        </p:spPr>
        <p:txBody>
          <a:bodyPr>
            <a:normAutofit/>
          </a:bodyPr>
          <a:lstStyle/>
          <a:p>
            <a:r>
              <a:rPr lang="hr-HR" sz="5400" dirty="0">
                <a:latin typeface="+mn-lt"/>
              </a:rPr>
              <a:t>Nakon današnjeg sata moći ćete...</a:t>
            </a:r>
            <a:endParaRPr lang="x-none" sz="5400" dirty="0">
              <a:latin typeface="+mn-lt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00E88D7-C9BC-4825-995A-E8BE7F4A37F9}"/>
              </a:ext>
            </a:extLst>
          </p:cNvPr>
          <p:cNvSpPr txBox="1"/>
          <p:nvPr/>
        </p:nvSpPr>
        <p:spPr>
          <a:xfrm>
            <a:off x="1743959" y="2538962"/>
            <a:ext cx="79279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sz="2400" dirty="0"/>
          </a:p>
          <a:p>
            <a:r>
              <a:rPr lang="hr-HR" sz="2400" dirty="0"/>
              <a:t>- opisati  granice i geografski smještaj Europe s pomoću geografske karte</a:t>
            </a:r>
          </a:p>
          <a:p>
            <a:endParaRPr lang="hr-HR" sz="2400" dirty="0"/>
          </a:p>
          <a:p>
            <a:r>
              <a:rPr lang="hr-HR" sz="2400" dirty="0"/>
              <a:t>- obrazložiti geografski položaj Europe i njegove posljedice</a:t>
            </a:r>
          </a:p>
        </p:txBody>
      </p:sp>
    </p:spTree>
    <p:extLst>
      <p:ext uri="{BB962C8B-B14F-4D97-AF65-F5344CB8AC3E}">
        <p14:creationId xmlns:p14="http://schemas.microsoft.com/office/powerpoint/2010/main" val="31687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DB581AB-A530-4962-A384-3ECB9306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92" y="1517715"/>
            <a:ext cx="8639844" cy="48585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544EBD0-0B6C-42C7-8B10-44BB3AE9F351}"/>
              </a:ext>
            </a:extLst>
          </p:cNvPr>
          <p:cNvSpPr txBox="1"/>
          <p:nvPr/>
        </p:nvSpPr>
        <p:spPr>
          <a:xfrm>
            <a:off x="9294829" y="2667786"/>
            <a:ext cx="2554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Gdje su granice Europe?</a:t>
            </a:r>
          </a:p>
        </p:txBody>
      </p:sp>
    </p:spTree>
    <p:extLst>
      <p:ext uri="{BB962C8B-B14F-4D97-AF65-F5344CB8AC3E}">
        <p14:creationId xmlns:p14="http://schemas.microsoft.com/office/powerpoint/2010/main" val="152322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2C62F6F0-391F-4DC6-9858-4318C609B858}"/>
              </a:ext>
            </a:extLst>
          </p:cNvPr>
          <p:cNvSpPr txBox="1"/>
          <p:nvPr/>
        </p:nvSpPr>
        <p:spPr>
          <a:xfrm>
            <a:off x="83605" y="1379477"/>
            <a:ext cx="609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/>
              <a:t>Euroazija</a:t>
            </a:r>
          </a:p>
          <a:p>
            <a:r>
              <a:rPr lang="hr-HR" sz="2400" dirty="0"/>
              <a:t>- jedinstvena kopnena cjelina</a:t>
            </a:r>
          </a:p>
          <a:p>
            <a:r>
              <a:rPr lang="hr-HR" sz="2400" dirty="0"/>
              <a:t>- kroz povijest se dijeli na dva </a:t>
            </a:r>
          </a:p>
          <a:p>
            <a:r>
              <a:rPr lang="hr-HR" sz="2400" dirty="0"/>
              <a:t>  kontinenta: </a:t>
            </a:r>
            <a:r>
              <a:rPr lang="hr-HR" sz="2400" i="1" dirty="0"/>
              <a:t>Europu i Aziju</a:t>
            </a:r>
          </a:p>
        </p:txBody>
      </p: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id="{63F1A25C-484B-4BDE-B687-26DC0260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63" y="1476085"/>
            <a:ext cx="7537522" cy="50511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B319A313-45A3-4A9C-938D-7827D32176B4}"/>
              </a:ext>
            </a:extLst>
          </p:cNvPr>
          <p:cNvSpPr txBox="1"/>
          <p:nvPr/>
        </p:nvSpPr>
        <p:spPr>
          <a:xfrm>
            <a:off x="126025" y="3333715"/>
            <a:ext cx="6117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/>
              <a:t>Podjela na dva kontinenta zadržala</a:t>
            </a:r>
          </a:p>
          <a:p>
            <a:r>
              <a:rPr lang="hr-HR" sz="2400" dirty="0"/>
              <a:t>se i danas.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tradicionalne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povijesne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kulturne razlike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030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dijagonalni kutovi 2">
            <a:extLst>
              <a:ext uri="{FF2B5EF4-FFF2-40B4-BE49-F238E27FC236}">
                <a16:creationId xmlns:a16="http://schemas.microsoft.com/office/drawing/2014/main" id="{2FEEEC17-53AD-4F66-8CA0-D75F804ECA6B}"/>
              </a:ext>
            </a:extLst>
          </p:cNvPr>
          <p:cNvSpPr/>
          <p:nvPr/>
        </p:nvSpPr>
        <p:spPr>
          <a:xfrm>
            <a:off x="161872" y="1323496"/>
            <a:ext cx="4109873" cy="599089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Granice Europe i Azije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92638C5-55E6-45EF-8FDA-150482CF102B}"/>
              </a:ext>
            </a:extLst>
          </p:cNvPr>
          <p:cNvSpPr txBox="1"/>
          <p:nvPr/>
        </p:nvSpPr>
        <p:spPr>
          <a:xfrm>
            <a:off x="275735" y="2222817"/>
            <a:ext cx="60944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1. dogovorena granica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ona je tradicionalna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polazi od: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→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Jugorskog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poluotoka na sjeveru →prolazi gorjem Uralom 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→nastavlja se rijekom Ural 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→do Kaspijskoga jezera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→između Kaspijskoga jezera i Crnoga mora prolazi Kavkazom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5C46719-5A79-4106-AC63-C3733606B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28" y="1423242"/>
            <a:ext cx="4572396" cy="200575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82D9A58-6B75-411C-96B2-09142164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080" y="4033013"/>
            <a:ext cx="3657917" cy="2426418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1EF5BF4-13D1-497B-A2ED-AB171530089A}"/>
              </a:ext>
            </a:extLst>
          </p:cNvPr>
          <p:cNvSpPr txBox="1"/>
          <p:nvPr/>
        </p:nvSpPr>
        <p:spPr>
          <a:xfrm>
            <a:off x="9235126" y="3376833"/>
            <a:ext cx="176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Ural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7011872-67C6-4341-A0DE-B1D35FC14DD7}"/>
              </a:ext>
            </a:extLst>
          </p:cNvPr>
          <p:cNvSpPr txBox="1"/>
          <p:nvPr/>
        </p:nvSpPr>
        <p:spPr>
          <a:xfrm>
            <a:off x="9002598" y="6423524"/>
            <a:ext cx="166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Kavkaz</a:t>
            </a:r>
          </a:p>
        </p:txBody>
      </p:sp>
    </p:spTree>
    <p:extLst>
      <p:ext uri="{BB962C8B-B14F-4D97-AF65-F5344CB8AC3E}">
        <p14:creationId xmlns:p14="http://schemas.microsoft.com/office/powerpoint/2010/main" val="208080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2C62F6F0-391F-4DC6-9858-4318C609B858}"/>
              </a:ext>
            </a:extLst>
          </p:cNvPr>
          <p:cNvSpPr txBox="1"/>
          <p:nvPr/>
        </p:nvSpPr>
        <p:spPr>
          <a:xfrm>
            <a:off x="207305" y="2143097"/>
            <a:ext cx="6094378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i="1" dirty="0" err="1"/>
              <a:t>Jugorski</a:t>
            </a:r>
            <a:r>
              <a:rPr lang="hr-HR" sz="2400" i="1" dirty="0"/>
              <a:t> poluotok</a:t>
            </a:r>
          </a:p>
          <a:p>
            <a:pPr>
              <a:lnSpc>
                <a:spcPct val="150000"/>
              </a:lnSpc>
            </a:pPr>
            <a:r>
              <a:rPr lang="hr-HR" sz="2400" i="1" dirty="0"/>
              <a:t>Ural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Kaspijsko jezero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Kavkaz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Crno more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Bospor i Dardaneli </a:t>
            </a:r>
          </a:p>
        </p:txBody>
      </p:sp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id="{63F1A25C-484B-4BDE-B687-26DC0260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63" y="1476085"/>
            <a:ext cx="7537522" cy="50511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" name="Ravni poveznik sa strelicom 2">
            <a:extLst>
              <a:ext uri="{FF2B5EF4-FFF2-40B4-BE49-F238E27FC236}">
                <a16:creationId xmlns:a16="http://schemas.microsoft.com/office/drawing/2014/main" id="{09F5B769-6DBF-4D3B-AF1A-C7CCAC4A0896}"/>
              </a:ext>
            </a:extLst>
          </p:cNvPr>
          <p:cNvCxnSpPr>
            <a:cxnSpLocks/>
          </p:cNvCxnSpPr>
          <p:nvPr/>
        </p:nvCxnSpPr>
        <p:spPr>
          <a:xfrm>
            <a:off x="2507529" y="2574369"/>
            <a:ext cx="6033209" cy="13094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a 4">
            <a:extLst>
              <a:ext uri="{FF2B5EF4-FFF2-40B4-BE49-F238E27FC236}">
                <a16:creationId xmlns:a16="http://schemas.microsoft.com/office/drawing/2014/main" id="{8E5EA2C7-1757-4EC2-B0A9-A9D5EF9CE692}"/>
              </a:ext>
            </a:extLst>
          </p:cNvPr>
          <p:cNvSpPr/>
          <p:nvPr/>
        </p:nvSpPr>
        <p:spPr>
          <a:xfrm>
            <a:off x="8488786" y="3766008"/>
            <a:ext cx="226243" cy="23567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6BA96E12-C0B0-482D-9204-12687158F457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886120" y="3069892"/>
            <a:ext cx="7484895" cy="16495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a 9">
            <a:extLst>
              <a:ext uri="{FF2B5EF4-FFF2-40B4-BE49-F238E27FC236}">
                <a16:creationId xmlns:a16="http://schemas.microsoft.com/office/drawing/2014/main" id="{B01E043B-18BD-48D4-9E96-7AAAEF46189C}"/>
              </a:ext>
            </a:extLst>
          </p:cNvPr>
          <p:cNvSpPr/>
          <p:nvPr/>
        </p:nvSpPr>
        <p:spPr>
          <a:xfrm rot="466215">
            <a:off x="8369442" y="4141276"/>
            <a:ext cx="342592" cy="120271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F4538964-1A98-44A3-9527-C3490893C41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2339381" y="3658299"/>
            <a:ext cx="5545288" cy="197474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a 16">
            <a:extLst>
              <a:ext uri="{FF2B5EF4-FFF2-40B4-BE49-F238E27FC236}">
                <a16:creationId xmlns:a16="http://schemas.microsoft.com/office/drawing/2014/main" id="{A5A51CC3-BBE9-468F-890D-DFE345104548}"/>
              </a:ext>
            </a:extLst>
          </p:cNvPr>
          <p:cNvSpPr/>
          <p:nvPr/>
        </p:nvSpPr>
        <p:spPr>
          <a:xfrm rot="83285">
            <a:off x="7829306" y="5505977"/>
            <a:ext cx="325991" cy="88611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6" name="Ravni poveznik sa strelicom 25">
            <a:extLst>
              <a:ext uri="{FF2B5EF4-FFF2-40B4-BE49-F238E27FC236}">
                <a16:creationId xmlns:a16="http://schemas.microsoft.com/office/drawing/2014/main" id="{6A8D084D-9C51-46ED-AB10-4C7E56E696B2}"/>
              </a:ext>
            </a:extLst>
          </p:cNvPr>
          <p:cNvCxnSpPr>
            <a:cxnSpLocks/>
          </p:cNvCxnSpPr>
          <p:nvPr/>
        </p:nvCxnSpPr>
        <p:spPr>
          <a:xfrm>
            <a:off x="1206631" y="4182423"/>
            <a:ext cx="6278099" cy="15872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a 26">
            <a:extLst>
              <a:ext uri="{FF2B5EF4-FFF2-40B4-BE49-F238E27FC236}">
                <a16:creationId xmlns:a16="http://schemas.microsoft.com/office/drawing/2014/main" id="{87DD9768-6DCD-4737-84BB-BC616DFD98F5}"/>
              </a:ext>
            </a:extLst>
          </p:cNvPr>
          <p:cNvSpPr/>
          <p:nvPr/>
        </p:nvSpPr>
        <p:spPr>
          <a:xfrm rot="2519076">
            <a:off x="7360128" y="5739925"/>
            <a:ext cx="611625" cy="1398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id="{A920EEF7-A0B2-4A4F-B4F0-93BB8756534E}"/>
              </a:ext>
            </a:extLst>
          </p:cNvPr>
          <p:cNvCxnSpPr>
            <a:cxnSpLocks/>
          </p:cNvCxnSpPr>
          <p:nvPr/>
        </p:nvCxnSpPr>
        <p:spPr>
          <a:xfrm>
            <a:off x="1659118" y="4750385"/>
            <a:ext cx="5055962" cy="802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a 34">
            <a:extLst>
              <a:ext uri="{FF2B5EF4-FFF2-40B4-BE49-F238E27FC236}">
                <a16:creationId xmlns:a16="http://schemas.microsoft.com/office/drawing/2014/main" id="{CB2D9211-EB75-499A-8DFD-C28620BA9768}"/>
              </a:ext>
            </a:extLst>
          </p:cNvPr>
          <p:cNvSpPr/>
          <p:nvPr/>
        </p:nvSpPr>
        <p:spPr>
          <a:xfrm>
            <a:off x="6706724" y="5254719"/>
            <a:ext cx="830584" cy="61153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7" name="Ravni poveznik sa strelicom 36">
            <a:extLst>
              <a:ext uri="{FF2B5EF4-FFF2-40B4-BE49-F238E27FC236}">
                <a16:creationId xmlns:a16="http://schemas.microsoft.com/office/drawing/2014/main" id="{53909227-9EB3-4452-BB17-AC3D75480F2F}"/>
              </a:ext>
            </a:extLst>
          </p:cNvPr>
          <p:cNvCxnSpPr>
            <a:cxnSpLocks/>
            <a:endCxn id="38" idx="2"/>
          </p:cNvCxnSpPr>
          <p:nvPr/>
        </p:nvCxnSpPr>
        <p:spPr>
          <a:xfrm>
            <a:off x="2630078" y="5307880"/>
            <a:ext cx="3996965" cy="2605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a 37">
            <a:extLst>
              <a:ext uri="{FF2B5EF4-FFF2-40B4-BE49-F238E27FC236}">
                <a16:creationId xmlns:a16="http://schemas.microsoft.com/office/drawing/2014/main" id="{488D0AC1-7BF9-4DC4-8D11-60FA80A14834}"/>
              </a:ext>
            </a:extLst>
          </p:cNvPr>
          <p:cNvSpPr/>
          <p:nvPr/>
        </p:nvSpPr>
        <p:spPr>
          <a:xfrm>
            <a:off x="6627043" y="5456439"/>
            <a:ext cx="227722" cy="22405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8" name="Pravokutnik: zaobljeni kutovi 47">
            <a:extLst>
              <a:ext uri="{FF2B5EF4-FFF2-40B4-BE49-F238E27FC236}">
                <a16:creationId xmlns:a16="http://schemas.microsoft.com/office/drawing/2014/main" id="{B296C984-8801-44CA-96BD-8AF3AF4E1B7F}"/>
              </a:ext>
            </a:extLst>
          </p:cNvPr>
          <p:cNvSpPr/>
          <p:nvPr/>
        </p:nvSpPr>
        <p:spPr>
          <a:xfrm>
            <a:off x="301658" y="1476085"/>
            <a:ext cx="3880708" cy="667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/>
              <a:t>Otvori atlas i potraži navedene pojmove na karti.</a:t>
            </a:r>
          </a:p>
        </p:txBody>
      </p:sp>
    </p:spTree>
    <p:extLst>
      <p:ext uri="{BB962C8B-B14F-4D97-AF65-F5344CB8AC3E}">
        <p14:creationId xmlns:p14="http://schemas.microsoft.com/office/powerpoint/2010/main" val="495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7" grpId="0" animBg="1"/>
      <p:bldP spid="17" grpId="1" animBg="1"/>
      <p:bldP spid="27" grpId="0" animBg="1"/>
      <p:bldP spid="27" grpId="1" animBg="1"/>
      <p:bldP spid="35" grpId="0" animBg="1"/>
      <p:bldP spid="35" grpId="1" animBg="1"/>
      <p:bldP spid="38" grpId="0" animBg="1"/>
      <p:bldP spid="38" grpId="1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431753D-60E4-4D97-8648-FA84F7A88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2" y="1325910"/>
            <a:ext cx="4121253" cy="75597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700A37EF-44F0-4190-855E-0DE8D2168739}"/>
              </a:ext>
            </a:extLst>
          </p:cNvPr>
          <p:cNvSpPr txBox="1"/>
          <p:nvPr/>
        </p:nvSpPr>
        <p:spPr>
          <a:xfrm>
            <a:off x="303989" y="2052298"/>
            <a:ext cx="7214690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2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2. političke granice</a:t>
            </a:r>
            <a:b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- granice pojedinih država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- Ruska Federacija, Turska, Kazahstan, Gruzija i Azerbajdžan su euroazijske države</a:t>
            </a: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b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Unutar političkih granica Europe nalaze se 44 države.</a:t>
            </a:r>
            <a:endParaRPr lang="hr-HR" sz="24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089D7B1-28B1-47DF-ADCC-95496BCDF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61" y="4796347"/>
            <a:ext cx="4145639" cy="165215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A837AC9-70B4-439D-B212-8340B6188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679" y="1703895"/>
            <a:ext cx="3535986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047A006-9C3E-486C-92EA-65FA0D84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90" y="1325595"/>
            <a:ext cx="3798137" cy="83522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B1DB5416-BBD5-43AE-B44C-7D39F01A1A0B}"/>
              </a:ext>
            </a:extLst>
          </p:cNvPr>
          <p:cNvSpPr txBox="1"/>
          <p:nvPr/>
        </p:nvSpPr>
        <p:spPr>
          <a:xfrm>
            <a:off x="173090" y="2330388"/>
            <a:ext cx="6094378" cy="4109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Određuje se uz pomoć geografske mreže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sjeverna polutka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najvećim dijelom sjeverni umjereni pojas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(krajnji sjever – sjeverni hladni pojas)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Krajnje točke Europe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sjever -  rt </a:t>
            </a:r>
            <a:r>
              <a:rPr kumimoji="0" lang="hr-H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Kinnarodden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(Norveška)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jug – rt Tarifa (Španjolska)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zapad – rt Roca (Portugal)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istok – sjeverni Ural (Rusija)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F316511-58D7-4CAE-83A8-26986085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5511"/>
            <a:ext cx="4688230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6246395D-6A9A-4D6A-9CD2-3068ED04C205}"/>
              </a:ext>
            </a:extLst>
          </p:cNvPr>
          <p:cNvSpPr txBox="1"/>
          <p:nvPr/>
        </p:nvSpPr>
        <p:spPr>
          <a:xfrm>
            <a:off x="351149" y="1707307"/>
            <a:ext cx="6511564" cy="259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 pomoć geografske karte odgovorite na sljedeća pitanja: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Pronađite krajnje točke Europe.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Kolike su udaljenosti između:</a:t>
            </a: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arenR"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najsjevernije i najjužnije točke Europe?</a:t>
            </a: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arenR"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najzapadnije i najistočnije točke Europe?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7BEE712-ECFC-4BAF-995F-BCFAA7D4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609" y="1374830"/>
            <a:ext cx="3188484" cy="2127688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276682B-63B0-4AC2-AFD3-CB6C5B9779FC}"/>
              </a:ext>
            </a:extLst>
          </p:cNvPr>
          <p:cNvSpPr txBox="1"/>
          <p:nvPr/>
        </p:nvSpPr>
        <p:spPr>
          <a:xfrm>
            <a:off x="9274706" y="3429000"/>
            <a:ext cx="150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Rt Roca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2CB71C1-3F56-40E5-8A67-76B2622FA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609" y="4051680"/>
            <a:ext cx="3450635" cy="229229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FFACA4A2-0AB2-46BA-822A-EE9F9E40BE2E}"/>
              </a:ext>
            </a:extLst>
          </p:cNvPr>
          <p:cNvSpPr txBox="1"/>
          <p:nvPr/>
        </p:nvSpPr>
        <p:spPr>
          <a:xfrm>
            <a:off x="9320177" y="6343975"/>
            <a:ext cx="115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rt Tarifa</a:t>
            </a:r>
          </a:p>
        </p:txBody>
      </p:sp>
    </p:spTree>
    <p:extLst>
      <p:ext uri="{BB962C8B-B14F-4D97-AF65-F5344CB8AC3E}">
        <p14:creationId xmlns:p14="http://schemas.microsoft.com/office/powerpoint/2010/main" val="3553211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5293</TotalTime>
  <Words>343</Words>
  <Application>Microsoft Office PowerPoint</Application>
  <PresentationFormat>Široki zaslon</PresentationFormat>
  <Paragraphs>59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Calibri Light</vt:lpstr>
      <vt:lpstr>Calibri</vt:lpstr>
      <vt:lpstr>Rockwell</vt:lpstr>
      <vt:lpstr>Arial</vt:lpstr>
      <vt:lpstr>Office Theme</vt:lpstr>
      <vt:lpstr>1.OPĆA OBILJEŽJA EUROPE  Kontinent  na  kojem  živimo</vt:lpstr>
      <vt:lpstr>Nakon današnjeg sata moći ćete...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Pitanja za 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44</cp:revision>
  <dcterms:created xsi:type="dcterms:W3CDTF">2021-01-04T08:54:24Z</dcterms:created>
  <dcterms:modified xsi:type="dcterms:W3CDTF">2021-04-22T19:24:22Z</dcterms:modified>
</cp:coreProperties>
</file>